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18"/>
  </p:notesMasterIdLst>
  <p:handoutMasterIdLst>
    <p:handoutMasterId r:id="rId19"/>
  </p:handoutMasterIdLst>
  <p:sldIdLst>
    <p:sldId id="369" r:id="rId7"/>
    <p:sldId id="341" r:id="rId8"/>
    <p:sldId id="372" r:id="rId9"/>
    <p:sldId id="408" r:id="rId10"/>
    <p:sldId id="419" r:id="rId11"/>
    <p:sldId id="382" r:id="rId12"/>
    <p:sldId id="406" r:id="rId13"/>
    <p:sldId id="385" r:id="rId14"/>
    <p:sldId id="422" r:id="rId15"/>
    <p:sldId id="370" r:id="rId16"/>
    <p:sldId id="36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C8E"/>
    <a:srgbClr val="194C8D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AD99FE-50BB-4C28-8B68-2F55695BEA6E}" v="5" dt="2023-01-15T10:15:27.5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08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5/10/relationships/revisionInfo" Target="revisionInfo.xml"/><Relationship Id="rId20" Type="http://schemas.openxmlformats.org/officeDocument/2006/relationships/presProps" Target="presProps.xml"/><Relationship Id="rId16" Type="http://schemas.openxmlformats.org/officeDocument/2006/relationships/slide" Target="slides/slide1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microsoft.com/office/2016/11/relationships/changesInfo" Target="changesInfos/changesInfo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34AD99FE-50BB-4C28-8B68-2F55695BEA6E}"/>
    <pc:docChg chg="custSel addSld modSld">
      <pc:chgData name="Rudina Goxharaj" userId="4c7967008258634d" providerId="LiveId" clId="{34AD99FE-50BB-4C28-8B68-2F55695BEA6E}" dt="2023-01-15T10:15:27.701" v="268" actId="27636"/>
      <pc:docMkLst>
        <pc:docMk/>
      </pc:docMkLst>
      <pc:sldChg chg="modSp mod">
        <pc:chgData name="Rudina Goxharaj" userId="4c7967008258634d" providerId="LiveId" clId="{34AD99FE-50BB-4C28-8B68-2F55695BEA6E}" dt="2023-01-15T10:00:01.946" v="260" actId="20577"/>
        <pc:sldMkLst>
          <pc:docMk/>
          <pc:sldMk cId="0" sldId="341"/>
        </pc:sldMkLst>
        <pc:spChg chg="mod">
          <ac:chgData name="Rudina Goxharaj" userId="4c7967008258634d" providerId="LiveId" clId="{34AD99FE-50BB-4C28-8B68-2F55695BEA6E}" dt="2023-01-15T09:59:05.645" v="153" actId="6549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34AD99FE-50BB-4C28-8B68-2F55695BEA6E}" dt="2023-01-15T10:00:01.946" v="260" actId="20577"/>
          <ac:spMkLst>
            <pc:docMk/>
            <pc:sldMk cId="0" sldId="341"/>
            <ac:spMk id="7174" creationId="{1CEE0E3D-4071-399A-3C49-9D90129E709C}"/>
          </ac:spMkLst>
        </pc:spChg>
      </pc:sldChg>
      <pc:sldChg chg="modSp mod">
        <pc:chgData name="Rudina Goxharaj" userId="4c7967008258634d" providerId="LiveId" clId="{34AD99FE-50BB-4C28-8B68-2F55695BEA6E}" dt="2023-01-15T09:58:45.074" v="94" actId="6549"/>
        <pc:sldMkLst>
          <pc:docMk/>
          <pc:sldMk cId="0" sldId="369"/>
        </pc:sldMkLst>
        <pc:spChg chg="mod">
          <ac:chgData name="Rudina Goxharaj" userId="4c7967008258634d" providerId="LiveId" clId="{34AD99FE-50BB-4C28-8B68-2F55695BEA6E}" dt="2023-01-15T09:58:34.542" v="58" actId="6549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34AD99FE-50BB-4C28-8B68-2F55695BEA6E}" dt="2023-01-15T09:58:45.074" v="94" actId="6549"/>
          <ac:spMkLst>
            <pc:docMk/>
            <pc:sldMk cId="0" sldId="369"/>
            <ac:spMk id="3" creationId="{0C4BE802-7BEC-6CF4-30FB-D03CA8177C66}"/>
          </ac:spMkLst>
        </pc:spChg>
        <pc:spChg chg="mod">
          <ac:chgData name="Rudina Goxharaj" userId="4c7967008258634d" providerId="LiveId" clId="{34AD99FE-50BB-4C28-8B68-2F55695BEA6E}" dt="2023-01-15T09:58:17.076" v="1" actId="20577"/>
          <ac:spMkLst>
            <pc:docMk/>
            <pc:sldMk cId="0" sldId="369"/>
            <ac:spMk id="5123" creationId="{6F5699F8-327E-CEAB-7145-E74AA1908E2B}"/>
          </ac:spMkLst>
        </pc:spChg>
      </pc:sldChg>
      <pc:sldChg chg="add">
        <pc:chgData name="Rudina Goxharaj" userId="4c7967008258634d" providerId="LiveId" clId="{34AD99FE-50BB-4C28-8B68-2F55695BEA6E}" dt="2023-01-15T10:14:12.398" v="261"/>
        <pc:sldMkLst>
          <pc:docMk/>
          <pc:sldMk cId="1294035564" sldId="382"/>
        </pc:sldMkLst>
      </pc:sldChg>
      <pc:sldChg chg="add">
        <pc:chgData name="Rudina Goxharaj" userId="4c7967008258634d" providerId="LiveId" clId="{34AD99FE-50BB-4C28-8B68-2F55695BEA6E}" dt="2023-01-15T10:14:23.209" v="262"/>
        <pc:sldMkLst>
          <pc:docMk/>
          <pc:sldMk cId="3524675284" sldId="385"/>
        </pc:sldMkLst>
      </pc:sldChg>
      <pc:sldChg chg="modSp add mod modTransition">
        <pc:chgData name="Rudina Goxharaj" userId="4c7967008258634d" providerId="LiveId" clId="{34AD99FE-50BB-4C28-8B68-2F55695BEA6E}" dt="2023-01-15T10:15:20.422" v="266" actId="27636"/>
        <pc:sldMkLst>
          <pc:docMk/>
          <pc:sldMk cId="2538278135" sldId="406"/>
        </pc:sldMkLst>
        <pc:spChg chg="mod">
          <ac:chgData name="Rudina Goxharaj" userId="4c7967008258634d" providerId="LiveId" clId="{34AD99FE-50BB-4C28-8B68-2F55695BEA6E}" dt="2023-01-15T10:15:20.422" v="266" actId="27636"/>
          <ac:spMkLst>
            <pc:docMk/>
            <pc:sldMk cId="2538278135" sldId="406"/>
            <ac:spMk id="3" creationId="{F85E4182-EE9E-5241-873C-185537DF7626}"/>
          </ac:spMkLst>
        </pc:spChg>
      </pc:sldChg>
      <pc:sldChg chg="modSp add mod modTransition">
        <pc:chgData name="Rudina Goxharaj" userId="4c7967008258634d" providerId="LiveId" clId="{34AD99FE-50BB-4C28-8B68-2F55695BEA6E}" dt="2023-01-15T10:15:27.701" v="268" actId="27636"/>
        <pc:sldMkLst>
          <pc:docMk/>
          <pc:sldMk cId="100090317" sldId="408"/>
        </pc:sldMkLst>
        <pc:spChg chg="mod">
          <ac:chgData name="Rudina Goxharaj" userId="4c7967008258634d" providerId="LiveId" clId="{34AD99FE-50BB-4C28-8B68-2F55695BEA6E}" dt="2023-01-15T10:15:27.701" v="268" actId="27636"/>
          <ac:spMkLst>
            <pc:docMk/>
            <pc:sldMk cId="100090317" sldId="408"/>
            <ac:spMk id="3" creationId="{F85E4182-EE9E-5241-873C-185537DF7626}"/>
          </ac:spMkLst>
        </pc:spChg>
      </pc:sldChg>
      <pc:sldChg chg="modSp add mod modTransition">
        <pc:chgData name="Rudina Goxharaj" userId="4c7967008258634d" providerId="LiveId" clId="{34AD99FE-50BB-4C28-8B68-2F55695BEA6E}" dt="2023-01-15T10:15:11.145" v="264" actId="27636"/>
        <pc:sldMkLst>
          <pc:docMk/>
          <pc:sldMk cId="1406617814" sldId="422"/>
        </pc:sldMkLst>
        <pc:spChg chg="mod">
          <ac:chgData name="Rudina Goxharaj" userId="4c7967008258634d" providerId="LiveId" clId="{34AD99FE-50BB-4C28-8B68-2F55695BEA6E}" dt="2023-01-15T10:15:11.145" v="264" actId="27636"/>
          <ac:spMkLst>
            <pc:docMk/>
            <pc:sldMk cId="1406617814" sldId="422"/>
            <ac:spMk id="3" creationId="{F85E4182-EE9E-5241-873C-185537DF762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1817356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xmlns="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856774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xmlns="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xmlns="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611059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prevents adult learners from trying new things, growing their skills or obtaining new knowledge?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9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14182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:a16="http://schemas.microsoft.com/office/drawing/2014/main" xmlns="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:a16="http://schemas.microsoft.com/office/drawing/2014/main" xmlns="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:a16="http://schemas.microsoft.com/office/drawing/2014/main" xmlns="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:a16="http://schemas.microsoft.com/office/drawing/2014/main" xmlns="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verlay-2ColumnText.png">
            <a:extLst>
              <a:ext uri="{FF2B5EF4-FFF2-40B4-BE49-F238E27FC236}">
                <a16:creationId xmlns:a16="http://schemas.microsoft.com/office/drawing/2014/main" xmlns="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5125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</a:t>
            </a: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Responder </a:t>
            </a: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338449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How to get the best training result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07035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384490"/>
            <a:ext cx="2355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823076"/>
            <a:ext cx="2279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 err="1">
                <a:solidFill>
                  <a:srgbClr val="FFFFFF"/>
                </a:solidFill>
                <a:latin typeface="Avenir Medium" charset="0"/>
              </a:rPr>
              <a:t>ToT</a:t>
            </a:r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 – Session 2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914" y="4070350"/>
            <a:ext cx="25941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:a16="http://schemas.microsoft.com/office/drawing/2014/main" xmlns="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:a16="http://schemas.microsoft.com/office/drawing/2014/main" xmlns="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:a16="http://schemas.microsoft.com/office/drawing/2014/main" xmlns="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:a16="http://schemas.microsoft.com/office/drawing/2014/main" xmlns="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xmlns="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xmlns="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xmlns="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xmlns="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xmlns="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:a16="http://schemas.microsoft.com/office/drawing/2014/main" xmlns="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:a16="http://schemas.microsoft.com/office/drawing/2014/main" xmlns="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xmlns="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xmlns="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xmlns="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xmlns="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:a16="http://schemas.microsoft.com/office/drawing/2014/main" xmlns="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:a16="http://schemas.microsoft.com/office/drawing/2014/main" xmlns="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:a16="http://schemas.microsoft.com/office/drawing/2014/main" xmlns="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:a16="http://schemas.microsoft.com/office/drawing/2014/main" xmlns="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:a16="http://schemas.microsoft.com/office/drawing/2014/main" xmlns="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:a16="http://schemas.microsoft.com/office/drawing/2014/main" xmlns="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:a16="http://schemas.microsoft.com/office/drawing/2014/main" xmlns="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:a16="http://schemas.microsoft.com/office/drawing/2014/main" xmlns="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:a16="http://schemas.microsoft.com/office/drawing/2014/main" xmlns="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800"/>
            <a:ext cx="275489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:a16="http://schemas.microsoft.com/office/drawing/2014/main" xmlns="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:a16="http://schemas.microsoft.com/office/drawing/2014/main" xmlns="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775" y="1295400"/>
            <a:ext cx="5508625" cy="1470025"/>
          </a:xfrm>
        </p:spPr>
        <p:txBody>
          <a:bodyPr/>
          <a:lstStyle/>
          <a:p>
            <a:pPr marL="0" indent="0"/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How to get the best training result</a:t>
            </a:r>
          </a:p>
        </p:txBody>
      </p:sp>
      <p:sp>
        <p:nvSpPr>
          <p:cNvPr id="7174" name="Rectangle 2">
            <a:extLst>
              <a:ext uri="{FF2B5EF4-FFF2-40B4-BE49-F238E27FC236}">
                <a16:creationId xmlns:a16="http://schemas.microsoft.com/office/drawing/2014/main" xmlns="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5" y="3429000"/>
            <a:ext cx="550862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/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Using Group Work</a:t>
            </a:r>
          </a:p>
          <a:p>
            <a:pPr marL="0" lvl="1" algn="ctr">
              <a:spcBef>
                <a:spcPts val="1200"/>
              </a:spcBef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The “Hands-On” Approach</a:t>
            </a:r>
          </a:p>
          <a:p>
            <a:pPr marL="0" lvl="1" algn="ctr">
              <a:spcBef>
                <a:spcPts val="1200"/>
              </a:spcBef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Mixing Theory and Practical Elements</a:t>
            </a:r>
            <a:endParaRPr lang="en-AU" altLang="de-DE" sz="2800" dirty="0">
              <a:solidFill>
                <a:srgbClr val="194C8D"/>
              </a:solidFill>
              <a:latin typeface="Avenir Medium" charset="0"/>
              <a:sym typeface="Times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F0BAAD95-AD6C-C1B1-7AC8-18F8ABD0BAAC}"/>
              </a:ext>
            </a:extLst>
          </p:cNvPr>
          <p:cNvSpPr txBox="1">
            <a:spLocks/>
          </p:cNvSpPr>
          <p:nvPr/>
        </p:nvSpPr>
        <p:spPr bwMode="auto">
          <a:xfrm>
            <a:off x="685800" y="1905000"/>
            <a:ext cx="7315200" cy="2996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>
            <a:lvl1pPr marL="382588" indent="-34290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1pPr>
            <a:lvl2pPr marL="681038" indent="-2857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8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2pPr>
            <a:lvl3pPr marL="1081088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3pPr>
            <a:lvl4pPr marL="15382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4pPr>
            <a:lvl5pPr marL="19954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»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5pPr>
            <a:lvl6pPr marL="24526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6pPr>
            <a:lvl7pPr marL="29098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7pPr>
            <a:lvl8pPr marL="33670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8pPr>
            <a:lvl9pPr marL="38242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9pPr>
          </a:lstStyle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knowing the difference between </a:t>
            </a:r>
            <a:r>
              <a:rPr lang="en-GB" sz="2400" b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 orientated learning</a:t>
            </a: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400" b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education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the </a:t>
            </a:r>
            <a:r>
              <a:rPr lang="en-GB" sz="2400" b="1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 in adult learning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recognizing the potential of the “hands-on” approach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2543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Goals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85E4182-EE9E-5241-873C-185537DF7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600200"/>
            <a:ext cx="7239000" cy="4191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theory for adult education </a:t>
            </a: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fits perfect for the better understanding of the topics. 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participation is the key! </a:t>
            </a: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 should reflect upon what they are doing.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key elements</a:t>
            </a: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are: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involvement of the participants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IE" sz="2400" dirty="0" err="1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Analyzing</a:t>
            </a:r>
            <a:r>
              <a:rPr lang="en-GB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experience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of practical sessions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knowledge gained from the experience</a:t>
            </a:r>
            <a:endParaRPr lang="en-GB" sz="2400" b="1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09600" y="900000"/>
            <a:ext cx="3745577" cy="53347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1" hangingPunct="1">
              <a:buFont typeface="Times" panose="02020603050405020304" pitchFamily="18" charset="0"/>
              <a:buNone/>
            </a:pPr>
            <a:r>
              <a:rPr lang="de-DE" sz="2800" kern="12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Experimental Learning</a:t>
            </a:r>
          </a:p>
        </p:txBody>
      </p:sp>
    </p:spTree>
    <p:extLst>
      <p:ext uri="{BB962C8B-B14F-4D97-AF65-F5344CB8AC3E}">
        <p14:creationId xmlns:p14="http://schemas.microsoft.com/office/powerpoint/2010/main" val="10009031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734854-4522-DA41-B3E9-ACF4903EE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00000"/>
            <a:ext cx="7846200" cy="533400"/>
          </a:xfrm>
        </p:spPr>
        <p:txBody>
          <a:bodyPr>
            <a:normAutofit/>
          </a:bodyPr>
          <a:lstStyle/>
          <a:p>
            <a:pPr algn="l"/>
            <a:r>
              <a:rPr lang="en-GB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Learning: Participant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85E4182-EE9E-5241-873C-185537DF7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966" y="1676400"/>
            <a:ext cx="7217434" cy="3775142"/>
          </a:xfrm>
        </p:spPr>
        <p:txBody>
          <a:bodyPr>
            <a:noAutofit/>
          </a:bodyPr>
          <a:lstStyle/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 participants in planning their learning</a:t>
            </a:r>
          </a:p>
          <a:p>
            <a:pPr marL="965200" eaLnBrk="1" hangingPunct="1">
              <a:spcBef>
                <a:spcPts val="0"/>
              </a:spcBef>
              <a:spcAft>
                <a:spcPts val="1200"/>
              </a:spcAft>
              <a:buClrTx/>
              <a:buFont typeface="Wingdings 3" panose="05040102010807070707" pitchFamily="18" charset="2"/>
              <a:buChar char="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Learners deciding on their learning goals will be more motivated!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encourage critical reflection</a:t>
            </a:r>
          </a:p>
          <a:p>
            <a:pPr marL="965200" eaLnBrk="1" hangingPunct="1">
              <a:spcBef>
                <a:spcPts val="0"/>
              </a:spcBef>
              <a:spcAft>
                <a:spcPts val="1200"/>
              </a:spcAft>
              <a:buClrTx/>
              <a:buFont typeface="Wingdings 3" panose="05040102010807070707" pitchFamily="18" charset="2"/>
              <a:buChar char="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for feedback, introduce self-evaluation to track own learning progress.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 story</a:t>
            </a:r>
          </a:p>
          <a:p>
            <a:pPr marL="965200" eaLnBrk="1" hangingPunct="1">
              <a:spcBef>
                <a:spcPts val="0"/>
              </a:spcBef>
              <a:spcAft>
                <a:spcPts val="1200"/>
              </a:spcAft>
              <a:buClrTx/>
              <a:buFont typeface="Wingdings 3" panose="05040102010807070707" pitchFamily="18" charset="2"/>
              <a:buChar char="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to overcome challenges related to the new topic.</a:t>
            </a:r>
          </a:p>
        </p:txBody>
      </p:sp>
    </p:spTree>
    <p:extLst>
      <p:ext uri="{BB962C8B-B14F-4D97-AF65-F5344CB8AC3E}">
        <p14:creationId xmlns:p14="http://schemas.microsoft.com/office/powerpoint/2010/main" val="340838299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openclipart.org/image/400px/2968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132" y="3276600"/>
            <a:ext cx="26955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071FF045-3162-3022-E71A-B718DE14F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28800"/>
            <a:ext cx="8229600" cy="3902075"/>
          </a:xfrm>
        </p:spPr>
        <p:txBody>
          <a:bodyPr/>
          <a:lstStyle/>
          <a:p>
            <a:pPr marL="62230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not more than two groups, if possible</a:t>
            </a:r>
          </a:p>
          <a:p>
            <a:pPr marL="965200" lvl="1" indent="-342900" eaLnBrk="1" hangingPunct="1">
              <a:spcBef>
                <a:spcPts val="0"/>
              </a:spcBef>
              <a:spcAft>
                <a:spcPts val="1200"/>
              </a:spcAft>
              <a:buClrTx/>
              <a:buFont typeface="Wingdings 3" panose="05040102010807070707" pitchFamily="18" charset="2"/>
              <a:buChar char=""/>
              <a:defRPr/>
            </a:pPr>
            <a:r>
              <a:rPr lang="en-GB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more will be difficult for the trainer to follow</a:t>
            </a:r>
          </a:p>
          <a:p>
            <a:pPr marL="62230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participants can discuss their experiences and knowledge</a:t>
            </a:r>
          </a:p>
          <a:p>
            <a:pPr marL="965200" lvl="1" indent="-342900" eaLnBrk="1" hangingPunct="1">
              <a:spcBef>
                <a:spcPts val="0"/>
              </a:spcBef>
              <a:spcAft>
                <a:spcPts val="1200"/>
              </a:spcAft>
              <a:buClrTx/>
              <a:buFont typeface="Wingdings 3" panose="05040102010807070707" pitchFamily="18" charset="2"/>
              <a:buChar char=""/>
              <a:defRPr/>
            </a:pPr>
            <a:r>
              <a:rPr lang="en-GB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participants understand the topic better</a:t>
            </a:r>
          </a:p>
          <a:p>
            <a:pPr marL="62230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visualize findings (e.g. on a flipchart)</a:t>
            </a:r>
          </a:p>
          <a:p>
            <a:pPr marL="965200" lvl="1" indent="-342900" eaLnBrk="1" hangingPunct="1">
              <a:spcBef>
                <a:spcPts val="0"/>
              </a:spcBef>
              <a:spcAft>
                <a:spcPts val="1200"/>
              </a:spcAft>
              <a:buClrTx/>
              <a:buFont typeface="Wingdings 3" panose="05040102010807070707" pitchFamily="18" charset="2"/>
              <a:buChar char=""/>
              <a:defRPr/>
            </a:pPr>
            <a:r>
              <a:rPr lang="en-GB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Times" charset="0"/>
              </a:rPr>
              <a:t>helps to remember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CA734854-4522-DA41-B3E9-ACF4903EE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00000"/>
            <a:ext cx="7162800" cy="685800"/>
          </a:xfrm>
        </p:spPr>
        <p:txBody>
          <a:bodyPr>
            <a:normAutofit/>
          </a:bodyPr>
          <a:lstStyle/>
          <a:p>
            <a:pPr algn="l"/>
            <a:r>
              <a:rPr lang="en-GB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Learning: Using Group Work</a:t>
            </a:r>
          </a:p>
        </p:txBody>
      </p:sp>
    </p:spTree>
    <p:extLst>
      <p:ext uri="{BB962C8B-B14F-4D97-AF65-F5344CB8AC3E}">
        <p14:creationId xmlns:p14="http://schemas.microsoft.com/office/powerpoint/2010/main" val="129403556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85E4182-EE9E-5241-873C-185537DF7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57400"/>
            <a:ext cx="7467600" cy="2447356"/>
          </a:xfrm>
        </p:spPr>
        <p:txBody>
          <a:bodyPr>
            <a:normAutofit/>
          </a:bodyPr>
          <a:lstStyle/>
          <a:p>
            <a:pPr marL="62230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by doing</a:t>
            </a:r>
          </a:p>
          <a:p>
            <a:pPr marL="622300" lvl="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helps to memorize new knowledge</a:t>
            </a:r>
          </a:p>
          <a:p>
            <a:pPr marL="622300" lvl="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learners are in the </a:t>
            </a:r>
            <a:r>
              <a:rPr lang="en-GB" sz="2400" dirty="0" err="1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learning process</a:t>
            </a:r>
          </a:p>
          <a:p>
            <a:pPr marL="622300" lvl="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through active process of doing and reflection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12000" y="900000"/>
            <a:ext cx="7924800" cy="680416"/>
          </a:xfrm>
        </p:spPr>
        <p:txBody>
          <a:bodyPr/>
          <a:lstStyle/>
          <a:p>
            <a:pPr marL="0" lvl="0" indent="0" algn="l" eaLnBrk="1" hangingPunct="1"/>
            <a:r>
              <a:rPr lang="en-GB" sz="28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Experimental Learning: The Hands-On Approach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15625"/>
          <a:stretch/>
        </p:blipFill>
        <p:spPr>
          <a:xfrm>
            <a:off x="6858000" y="4114800"/>
            <a:ext cx="1511092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27813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071FF045-3162-3022-E71A-B718DE14F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801"/>
            <a:ext cx="7391400" cy="2895600"/>
          </a:xfrm>
        </p:spPr>
        <p:txBody>
          <a:bodyPr/>
          <a:lstStyle/>
          <a:p>
            <a:pPr marL="39688" lvl="0" indent="0" eaLnBrk="1" hangingPunct="1">
              <a:buClrTx/>
              <a:buNone/>
            </a:pPr>
            <a:r>
              <a:rPr lang="en-AU" altLang="de-DE" sz="2400" kern="12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You have 20 minutes for discussion and 5 minutes per group to present the results. </a:t>
            </a:r>
          </a:p>
          <a:p>
            <a:pPr marL="0" lvl="0" indent="0" eaLnBrk="1" hangingPunct="1">
              <a:spcBef>
                <a:spcPts val="2400"/>
              </a:spcBef>
              <a:buClrTx/>
              <a:buSzTx/>
              <a:buNone/>
            </a:pPr>
            <a:r>
              <a:rPr lang="en-AU" altLang="de-DE" sz="2400" kern="12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Please discuss: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US" altLang="de-DE" sz="2400" kern="1200" dirty="0">
                <a:solidFill>
                  <a:srgbClr val="194C8D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</a:rPr>
              <a:t>What </a:t>
            </a: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could be challenges in adult education that make learning difficult?</a:t>
            </a:r>
          </a:p>
        </p:txBody>
      </p:sp>
      <p:sp>
        <p:nvSpPr>
          <p:cNvPr id="4" name="Titel 4"/>
          <p:cNvSpPr>
            <a:spLocks noGrp="1"/>
          </p:cNvSpPr>
          <p:nvPr>
            <p:ph type="title"/>
          </p:nvPr>
        </p:nvSpPr>
        <p:spPr>
          <a:xfrm>
            <a:off x="612000" y="900000"/>
            <a:ext cx="7924800" cy="680416"/>
          </a:xfrm>
        </p:spPr>
        <p:txBody>
          <a:bodyPr/>
          <a:lstStyle/>
          <a:p>
            <a:pPr marL="0" lvl="0" indent="0" algn="l" eaLnBrk="1" hangingPunct="1"/>
            <a:r>
              <a:rPr lang="en-GB" sz="28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Group Work:</a:t>
            </a:r>
          </a:p>
        </p:txBody>
      </p:sp>
    </p:spTree>
    <p:extLst>
      <p:ext uri="{BB962C8B-B14F-4D97-AF65-F5344CB8AC3E}">
        <p14:creationId xmlns:p14="http://schemas.microsoft.com/office/powerpoint/2010/main" val="352467528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85E4182-EE9E-5241-873C-185537DF7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8568" y="1800328"/>
            <a:ext cx="5439632" cy="406707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kern="1200" dirty="0">
                <a:solidFill>
                  <a:srgbClr val="194C8D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</a:rPr>
              <a:t>difficulty to stay focussed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seeing the big picture </a:t>
            </a:r>
            <a:b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(accepting the need for being trained)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fear of not knowing something essential, being criticised </a:t>
            </a:r>
            <a:b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(“imposter syndrome”)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2E039D1D-C1E5-0F25-14C8-84F8C27B81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82" y="2131444"/>
            <a:ext cx="2218975" cy="3307228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09600" y="900000"/>
            <a:ext cx="7391400" cy="451816"/>
          </a:xfrm>
        </p:spPr>
        <p:txBody>
          <a:bodyPr/>
          <a:lstStyle/>
          <a:p>
            <a:pPr marL="0" indent="0" algn="l" eaLnBrk="1" hangingPunct="1"/>
            <a:r>
              <a:rPr lang="en-IE" sz="28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</a:rPr>
              <a:t>Learning Challenges</a:t>
            </a:r>
            <a:endParaRPr lang="en-IE" sz="2800" dirty="0">
              <a:solidFill>
                <a:srgbClr val="174C8E"/>
              </a:solidFill>
              <a:latin typeface="Arial" panose="020B0604020202020204" pitchFamily="34" charset="0"/>
              <a:ea typeface="ヒラギノ明朝 ProN W3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61781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LongProperties xmlns="http://schemas.microsoft.com/office/2006/metadata/longProperties"/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customXml/itemProps2.xml><?xml version="1.0" encoding="utf-8"?>
<ds:datastoreItem xmlns:ds="http://schemas.openxmlformats.org/officeDocument/2006/customXml" ds:itemID="{04D867D7-3186-4856-8B58-5305F1A518E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D976029-EF60-46D3-ADB7-E5ABBA1A0D2A}"/>
</file>

<file path=customXml/itemProps4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5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353</Words>
  <Characters>0</Characters>
  <Application>Microsoft Office PowerPoint</Application>
  <PresentationFormat>Bildschirmpräsentation (4:3)</PresentationFormat>
  <Lines>0</Lines>
  <Paragraphs>76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24" baseType="lpstr">
      <vt:lpstr>ＭＳ ゴシック</vt:lpstr>
      <vt:lpstr>MS PGothic</vt:lpstr>
      <vt:lpstr>MS PGothic</vt:lpstr>
      <vt:lpstr>Arial</vt:lpstr>
      <vt:lpstr>Avenir Medium</vt:lpstr>
      <vt:lpstr>Calibri</vt:lpstr>
      <vt:lpstr>Times</vt:lpstr>
      <vt:lpstr>Times New Roman</vt:lpstr>
      <vt:lpstr>Verdana</vt:lpstr>
      <vt:lpstr>Wingdings</vt:lpstr>
      <vt:lpstr>Wingdings 3</vt:lpstr>
      <vt:lpstr>ヒラギノ明朝 ProN W3</vt:lpstr>
      <vt:lpstr>1_Title &amp; Bullets</vt:lpstr>
      <vt:lpstr>PowerPoint-Präsentation</vt:lpstr>
      <vt:lpstr>How to get the best training result</vt:lpstr>
      <vt:lpstr>PowerPoint-Präsentation</vt:lpstr>
      <vt:lpstr>Experimental Learning</vt:lpstr>
      <vt:lpstr>Experimental Learning: Participant Engagement</vt:lpstr>
      <vt:lpstr>Experimental Learning: Using Group Work</vt:lpstr>
      <vt:lpstr>Experimental Learning: The Hands-On Approach</vt:lpstr>
      <vt:lpstr>Group Work:</vt:lpstr>
      <vt:lpstr>Learning Challenges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341</cp:revision>
  <dcterms:created xsi:type="dcterms:W3CDTF">2009-07-08T19:39:17Z</dcterms:created>
  <dcterms:modified xsi:type="dcterms:W3CDTF">2024-05-06T09:37:00Z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